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8"/>
  </p:sldMasterIdLst>
  <p:notesMasterIdLst>
    <p:notesMasterId r:id="rId22"/>
  </p:notesMasterIdLst>
  <p:handoutMasterIdLst>
    <p:handoutMasterId r:id="rId23"/>
  </p:handoutMasterIdLst>
  <p:sldIdLst>
    <p:sldId id="292" r:id="rId9"/>
    <p:sldId id="293" r:id="rId10"/>
    <p:sldId id="294" r:id="rId11"/>
    <p:sldId id="295" r:id="rId12"/>
    <p:sldId id="296" r:id="rId13"/>
    <p:sldId id="302" r:id="rId14"/>
    <p:sldId id="303" r:id="rId15"/>
    <p:sldId id="297" r:id="rId16"/>
    <p:sldId id="298" r:id="rId17"/>
    <p:sldId id="299" r:id="rId18"/>
    <p:sldId id="304" r:id="rId19"/>
    <p:sldId id="300" r:id="rId20"/>
    <p:sldId id="301" r:id="rId21"/>
  </p:sldIdLst>
  <p:sldSz cx="9144000" cy="6858000" type="screen4x3"/>
  <p:notesSz cx="7010400" cy="9296400"/>
  <p:defaultTextStyle>
    <a:defPPr>
      <a:defRPr lang="en-US"/>
    </a:defPPr>
    <a:lvl1pPr marL="0" algn="l" defTabSz="1088212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44106" algn="l" defTabSz="1088212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088212" algn="l" defTabSz="1088212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32319" algn="l" defTabSz="1088212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176425" algn="l" defTabSz="1088212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720531" algn="l" defTabSz="1088212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264636" algn="l" defTabSz="1088212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808742" algn="l" defTabSz="1088212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352849" algn="l" defTabSz="1088212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960">
          <p15:clr>
            <a:srgbClr val="A4A3A4"/>
          </p15:clr>
        </p15:guide>
        <p15:guide id="2" orient="horz" pos="1632" userDrawn="1">
          <p15:clr>
            <a:srgbClr val="A4A3A4"/>
          </p15:clr>
        </p15:guide>
        <p15:guide id="3" orient="horz" pos="480" userDrawn="1">
          <p15:clr>
            <a:srgbClr val="A4A3A4"/>
          </p15:clr>
        </p15:guide>
        <p15:guide id="4" orient="horz" pos="4113">
          <p15:clr>
            <a:srgbClr val="A4A3A4"/>
          </p15:clr>
        </p15:guide>
        <p15:guide id="5" orient="horz" pos="260">
          <p15:clr>
            <a:srgbClr val="A4A3A4"/>
          </p15:clr>
        </p15:guide>
        <p15:guide id="6" pos="2880">
          <p15:clr>
            <a:srgbClr val="A4A3A4"/>
          </p15:clr>
        </p15:guide>
        <p15:guide id="7" pos="288">
          <p15:clr>
            <a:srgbClr val="A4A3A4"/>
          </p15:clr>
        </p15:guide>
        <p15:guide id="8" pos="228">
          <p15:clr>
            <a:srgbClr val="A4A3A4"/>
          </p15:clr>
        </p15:guide>
        <p15:guide id="9" pos="5471">
          <p15:clr>
            <a:srgbClr val="A4A3A4"/>
          </p15:clr>
        </p15:guide>
        <p15:guide id="10" pos="5530">
          <p15:clr>
            <a:srgbClr val="A4A3A4"/>
          </p15:clr>
        </p15:guide>
        <p15:guide id="11" orient="horz" pos="2616" userDrawn="1">
          <p15:clr>
            <a:srgbClr val="A4A3A4"/>
          </p15:clr>
        </p15:guide>
        <p15:guide id="12" pos="180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B8CF"/>
    <a:srgbClr val="FFC000"/>
    <a:srgbClr val="007A54"/>
    <a:srgbClr val="81017E"/>
    <a:srgbClr val="FE9F34"/>
    <a:srgbClr val="FC4128"/>
    <a:srgbClr val="79BBD2"/>
    <a:srgbClr val="003366"/>
    <a:srgbClr val="C0C0C0"/>
    <a:srgbClr val="9395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9" autoAdjust="0"/>
    <p:restoredTop sz="94699" autoAdjust="0"/>
  </p:normalViewPr>
  <p:slideViewPr>
    <p:cSldViewPr snapToGrid="0" showGuides="1">
      <p:cViewPr>
        <p:scale>
          <a:sx n="91" d="100"/>
          <a:sy n="91" d="100"/>
        </p:scale>
        <p:origin x="-1214" y="-19"/>
      </p:cViewPr>
      <p:guideLst>
        <p:guide orient="horz" pos="960"/>
        <p:guide orient="horz" pos="1632"/>
        <p:guide orient="horz" pos="480"/>
        <p:guide orient="horz" pos="4113"/>
        <p:guide orient="horz" pos="260"/>
        <p:guide orient="horz" pos="2616"/>
        <p:guide pos="2880"/>
        <p:guide pos="288"/>
        <p:guide pos="228"/>
        <p:guide pos="5471"/>
        <p:guide pos="5530"/>
        <p:guide pos="180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2827" y="48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1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7" Type="http://schemas.openxmlformats.org/officeDocument/2006/relationships/customXml" Target="../customXml/item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" Target="slides/slide3.xml"/><Relationship Id="rId24" Type="http://schemas.openxmlformats.org/officeDocument/2006/relationships/presProps" Target="pres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7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customXml" Target="../customXml/item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3E6126D-3F76-4B32-A284-C94FF018C345}" type="datetimeFigureOut">
              <a:rPr lang="en-US" smtClean="0"/>
              <a:pPr/>
              <a:t>7/26/2017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FA9AB5CE-85FA-4346-9AAF-4BD3C2B227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59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media1.wmv>
</file>

<file path=ppt/media/media2.wmv>
</file>

<file path=ppt/media/media3.wmv>
</file>

<file path=ppt/media/media4.wmv>
</file>

<file path=ppt/media/media5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D2AF100-F340-404F-BD68-05297E8B5D6E}" type="datetimeFigureOut">
              <a:rPr lang="en-US" smtClean="0"/>
              <a:pPr/>
              <a:t>7/26/2017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3607F8B-5C15-4505-A4BA-C819EA139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241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21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44106" algn="l" defTabSz="108821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88212" algn="l" defTabSz="108821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32319" algn="l" defTabSz="108821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76425" algn="l" defTabSz="108821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0531" algn="l" defTabSz="108821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4636" algn="l" defTabSz="108821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08742" algn="l" defTabSz="108821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2849" algn="l" defTabSz="108821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1" t="-1" b="47493"/>
          <a:stretch/>
        </p:blipFill>
        <p:spPr>
          <a:xfrm>
            <a:off x="0" y="0"/>
            <a:ext cx="9144001" cy="3567586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445806" y="375758"/>
            <a:ext cx="23752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kern="900" spc="-20" baseline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North America Land</a:t>
            </a:r>
            <a:endParaRPr lang="en-US" sz="2400" b="0" kern="900" spc="-20" baseline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anose="020B0606020202030204" pitchFamily="34" charset="0"/>
            </a:endParaRPr>
          </a:p>
        </p:txBody>
      </p:sp>
      <p:pic>
        <p:nvPicPr>
          <p:cNvPr id="35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15070" y="6193692"/>
            <a:ext cx="1760415" cy="4060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7" name="Straight Connector 16"/>
          <p:cNvCxnSpPr/>
          <p:nvPr userDrawn="1"/>
        </p:nvCxnSpPr>
        <p:spPr>
          <a:xfrm>
            <a:off x="549860" y="412751"/>
            <a:ext cx="24003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>
            <a:spLocks noGrp="1"/>
          </p:cNvSpPr>
          <p:nvPr>
            <p:ph type="ctrTitle"/>
          </p:nvPr>
        </p:nvSpPr>
        <p:spPr>
          <a:xfrm>
            <a:off x="3000375" y="3575935"/>
            <a:ext cx="5778500" cy="1470025"/>
          </a:xfrm>
        </p:spPr>
        <p:txBody>
          <a:bodyPr anchor="ctr">
            <a:normAutofit/>
          </a:bodyPr>
          <a:lstStyle>
            <a:lvl1pPr>
              <a:defRPr sz="4000" b="1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Subtitle 2"/>
          <p:cNvSpPr>
            <a:spLocks noGrp="1"/>
          </p:cNvSpPr>
          <p:nvPr>
            <p:ph type="subTitle" idx="1"/>
          </p:nvPr>
        </p:nvSpPr>
        <p:spPr>
          <a:xfrm>
            <a:off x="3000373" y="5138899"/>
            <a:ext cx="5778502" cy="1004358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2000" b="0">
                <a:solidFill>
                  <a:schemeClr val="bg2">
                    <a:lumMod val="75000"/>
                  </a:schemeClr>
                </a:solidFill>
                <a:effectLst/>
              </a:defRPr>
            </a:lvl1pPr>
            <a:lvl2pPr marL="5441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2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3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64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05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46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8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28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2" name="Picture Placeholder 26"/>
          <p:cNvSpPr txBox="1">
            <a:spLocks/>
          </p:cNvSpPr>
          <p:nvPr userDrawn="1"/>
        </p:nvSpPr>
        <p:spPr>
          <a:xfrm>
            <a:off x="347092" y="2758923"/>
            <a:ext cx="2301273" cy="2639695"/>
          </a:xfrm>
          <a:custGeom>
            <a:avLst/>
            <a:gdLst>
              <a:gd name="connsiteX0" fmla="*/ 2176271 w 4352542"/>
              <a:gd name="connsiteY0" fmla="*/ 0 h 5029200"/>
              <a:gd name="connsiteX1" fmla="*/ 4352542 w 4352542"/>
              <a:gd name="connsiteY1" fmla="*/ 1088136 h 5029200"/>
              <a:gd name="connsiteX2" fmla="*/ 4352542 w 4352542"/>
              <a:gd name="connsiteY2" fmla="*/ 3941064 h 5029200"/>
              <a:gd name="connsiteX3" fmla="*/ 2176271 w 4352542"/>
              <a:gd name="connsiteY3" fmla="*/ 5029200 h 5029200"/>
              <a:gd name="connsiteX4" fmla="*/ 0 w 4352542"/>
              <a:gd name="connsiteY4" fmla="*/ 3941064 h 5029200"/>
              <a:gd name="connsiteX5" fmla="*/ 0 w 4352542"/>
              <a:gd name="connsiteY5" fmla="*/ 1088136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52542" h="5029200">
                <a:moveTo>
                  <a:pt x="2176271" y="0"/>
                </a:moveTo>
                <a:lnTo>
                  <a:pt x="4352542" y="1088136"/>
                </a:lnTo>
                <a:lnTo>
                  <a:pt x="4352542" y="3941064"/>
                </a:lnTo>
                <a:lnTo>
                  <a:pt x="2176271" y="5029200"/>
                </a:lnTo>
                <a:lnTo>
                  <a:pt x="0" y="3941064"/>
                </a:lnTo>
                <a:lnTo>
                  <a:pt x="0" y="1088136"/>
                </a:ln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14300">
            <a:solidFill>
              <a:schemeClr val="bg2"/>
            </a:solidFill>
          </a:ln>
          <a:effectLst>
            <a:outerShdw blurRad="114300" dist="57150" dir="5400000" algn="ctr" rotWithShape="0">
              <a:srgbClr val="000000">
                <a:alpha val="15000"/>
              </a:srgbClr>
            </a:outerShdw>
          </a:effectLst>
        </p:spPr>
        <p:txBody>
          <a:bodyPr wrap="square" lIns="114300" tIns="57150" rIns="114300" bIns="57150" anchor="ctr" anchorCtr="1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i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7726" y="2056978"/>
            <a:ext cx="8121149" cy="1470025"/>
          </a:xfrm>
        </p:spPr>
        <p:txBody>
          <a:bodyPr anchor="b">
            <a:normAutofit/>
          </a:bodyPr>
          <a:lstStyle>
            <a:lvl1pPr>
              <a:defRPr sz="4000" b="1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7723" y="3567043"/>
            <a:ext cx="8121152" cy="1004358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2000" b="0">
                <a:solidFill>
                  <a:schemeClr val="bg2">
                    <a:lumMod val="75000"/>
                  </a:schemeClr>
                </a:solidFill>
                <a:effectLst/>
              </a:defRPr>
            </a:lvl1pPr>
            <a:lvl2pPr marL="5441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2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3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64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05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46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8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28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1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15070" y="6193692"/>
            <a:ext cx="1760415" cy="4060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75461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4488" indent="-344488">
              <a:buClr>
                <a:schemeClr val="bg2"/>
              </a:buClr>
              <a:buSzPct val="80000"/>
              <a:buFont typeface="Wingdings" panose="05000000000000000000" pitchFamily="2" charset="2"/>
              <a:buChar char="n"/>
              <a:defRPr>
                <a:latin typeface="+mn-lt"/>
              </a:defRPr>
            </a:lvl1pPr>
            <a:lvl2pPr marL="690563" indent="-346075">
              <a:buFont typeface="Tahoma" panose="020B0604030504040204" pitchFamily="34" charset="0"/>
              <a:buChar char="–"/>
              <a:defRPr>
                <a:latin typeface="+mn-lt"/>
              </a:defRPr>
            </a:lvl2pPr>
            <a:lvl3pPr marL="969963" indent="-279400"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1258888" indent="-288925">
              <a:buFont typeface="Tahoma" panose="020B0604030504040204" pitchFamily="34" charset="0"/>
              <a:buChar char="–"/>
              <a:defRPr>
                <a:latin typeface="+mn-lt"/>
              </a:defRPr>
            </a:lvl4pPr>
            <a:lvl5pPr marL="1484313" indent="-225425"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91440" tIns="45720" rIns="91440" bIns="45720"/>
          <a:lstStyle/>
          <a:p>
            <a:fld id="{788AECFA-C89D-47DC-9B2B-D597BF8061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949" y="4126135"/>
            <a:ext cx="8416925" cy="1942155"/>
          </a:xfrm>
        </p:spPr>
        <p:txBody>
          <a:bodyPr/>
          <a:lstStyle>
            <a:lvl1pPr marL="344488" indent="-344488">
              <a:spcBef>
                <a:spcPts val="0"/>
              </a:spcBef>
              <a:buClr>
                <a:schemeClr val="bg2"/>
              </a:buClr>
              <a:buSzPct val="80000"/>
              <a:buFont typeface="Wingdings" panose="05000000000000000000" pitchFamily="2" charset="2"/>
              <a:buChar char="n"/>
              <a:defRPr>
                <a:latin typeface="+mn-lt"/>
              </a:defRPr>
            </a:lvl1pPr>
            <a:lvl2pPr marL="690563" indent="-346075">
              <a:spcBef>
                <a:spcPts val="0"/>
              </a:spcBef>
              <a:buFont typeface="Tahoma" panose="020B0604030504040204" pitchFamily="34" charset="0"/>
              <a:buChar char="–"/>
              <a:defRPr>
                <a:latin typeface="+mn-lt"/>
              </a:defRPr>
            </a:lvl2pPr>
            <a:lvl3pPr marL="969963" indent="-279400">
              <a:spcBef>
                <a:spcPts val="0"/>
              </a:spcBef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1258888" indent="-288925">
              <a:spcBef>
                <a:spcPts val="0"/>
              </a:spcBef>
              <a:buFont typeface="Tahoma" panose="020B0604030504040204" pitchFamily="34" charset="0"/>
              <a:buChar char="–"/>
              <a:defRPr>
                <a:latin typeface="+mn-lt"/>
              </a:defRPr>
            </a:lvl4pPr>
            <a:lvl5pPr marL="1484313" indent="-225425">
              <a:spcBef>
                <a:spcPts val="0"/>
              </a:spcBef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91440" tIns="45720" rIns="91440" bIns="45720"/>
          <a:lstStyle/>
          <a:p>
            <a:fld id="{788AECFA-C89D-47DC-9B2B-D597BF80610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017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950" y="944628"/>
            <a:ext cx="4202029" cy="4963518"/>
          </a:xfrm>
        </p:spPr>
        <p:txBody>
          <a:bodyPr>
            <a:normAutofit/>
          </a:bodyPr>
          <a:lstStyle>
            <a:lvl1pPr marL="344488" indent="-344488">
              <a:buClr>
                <a:schemeClr val="bg2"/>
              </a:buClr>
              <a:buSzPct val="80000"/>
              <a:buFont typeface="Wingdings" panose="05000000000000000000" pitchFamily="2" charset="2"/>
              <a:buChar char="n"/>
              <a:defRPr sz="2600">
                <a:latin typeface="+mn-lt"/>
              </a:defRPr>
            </a:lvl1pPr>
            <a:lvl2pPr marL="690563" indent="-346075">
              <a:buFont typeface="Tahoma" panose="020B0604030504040204" pitchFamily="34" charset="0"/>
              <a:buChar char="–"/>
              <a:defRPr sz="2400">
                <a:latin typeface="+mn-lt"/>
              </a:defRPr>
            </a:lvl2pPr>
            <a:lvl3pPr marL="969963" indent="-279400"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1258888" indent="-288925">
              <a:buFont typeface="Tahoma" panose="020B0604030504040204" pitchFamily="34" charset="0"/>
              <a:buChar char="–"/>
              <a:defRPr sz="1800">
                <a:latin typeface="+mn-lt"/>
              </a:defRPr>
            </a:lvl4pPr>
            <a:lvl5pPr marL="1484313" indent="-225425">
              <a:buFont typeface="Arial" panose="020B0604020202020204" pitchFamily="34" charset="0"/>
              <a:buChar char="•"/>
              <a:defRPr sz="1600"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91440" tIns="45720" rIns="91440" bIns="45720"/>
          <a:lstStyle/>
          <a:p>
            <a:fld id="{788AECFA-C89D-47DC-9B2B-D597BF80610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1"/>
          </p:nvPr>
        </p:nvSpPr>
        <p:spPr>
          <a:xfrm>
            <a:off x="4660233" y="944628"/>
            <a:ext cx="4130842" cy="4963518"/>
          </a:xfrm>
        </p:spPr>
        <p:txBody>
          <a:bodyPr>
            <a:normAutofit/>
          </a:bodyPr>
          <a:lstStyle>
            <a:lvl1pPr marL="344488" indent="-344488">
              <a:buClr>
                <a:schemeClr val="bg2"/>
              </a:buClr>
              <a:buSzPct val="80000"/>
              <a:buFont typeface="Wingdings" panose="05000000000000000000" pitchFamily="2" charset="2"/>
              <a:buChar char="n"/>
              <a:defRPr sz="2600">
                <a:latin typeface="+mn-lt"/>
              </a:defRPr>
            </a:lvl1pPr>
            <a:lvl2pPr marL="690563" indent="-346075">
              <a:buFont typeface="Tahoma" panose="020B0604030504040204" pitchFamily="34" charset="0"/>
              <a:buChar char="–"/>
              <a:defRPr sz="2400">
                <a:latin typeface="+mn-lt"/>
              </a:defRPr>
            </a:lvl2pPr>
            <a:lvl3pPr marL="969963" indent="-279400"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1258888" indent="-288925">
              <a:buFont typeface="Tahoma" panose="020B0604030504040204" pitchFamily="34" charset="0"/>
              <a:buChar char="–"/>
              <a:defRPr sz="1800">
                <a:latin typeface="+mn-lt"/>
              </a:defRPr>
            </a:lvl4pPr>
            <a:lvl5pPr marL="1484313" indent="-225425">
              <a:buFont typeface="Arial" panose="020B0604020202020204" pitchFamily="34" charset="0"/>
              <a:buChar char="•"/>
              <a:defRPr sz="1600"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232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950" y="944628"/>
            <a:ext cx="4202029" cy="4963518"/>
          </a:xfrm>
        </p:spPr>
        <p:txBody>
          <a:bodyPr>
            <a:normAutofit/>
          </a:bodyPr>
          <a:lstStyle>
            <a:lvl1pPr marL="344488" indent="-344488">
              <a:buClr>
                <a:schemeClr val="bg2"/>
              </a:buClr>
              <a:buSzPct val="80000"/>
              <a:buFont typeface="Wingdings" panose="05000000000000000000" pitchFamily="2" charset="2"/>
              <a:buChar char="n"/>
              <a:defRPr sz="2600">
                <a:latin typeface="+mn-lt"/>
              </a:defRPr>
            </a:lvl1pPr>
            <a:lvl2pPr marL="690563" indent="-346075">
              <a:buFont typeface="Tahoma" panose="020B0604030504040204" pitchFamily="34" charset="0"/>
              <a:buChar char="–"/>
              <a:defRPr sz="2400">
                <a:latin typeface="+mn-lt"/>
              </a:defRPr>
            </a:lvl2pPr>
            <a:lvl3pPr marL="969963" indent="-279400"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1258888" indent="-288925">
              <a:buFont typeface="Tahoma" panose="020B0604030504040204" pitchFamily="34" charset="0"/>
              <a:buChar char="–"/>
              <a:defRPr sz="1800">
                <a:latin typeface="+mn-lt"/>
              </a:defRPr>
            </a:lvl4pPr>
            <a:lvl5pPr marL="1484313" indent="-225425">
              <a:buFont typeface="Arial" panose="020B0604020202020204" pitchFamily="34" charset="0"/>
              <a:buChar char="•"/>
              <a:defRPr sz="1600"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91440" tIns="45720" rIns="91440" bIns="45720"/>
          <a:lstStyle/>
          <a:p>
            <a:fld id="{788AECFA-C89D-47DC-9B2B-D597BF80610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326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91440" tIns="45720" rIns="91440" bIns="45720"/>
          <a:lstStyle/>
          <a:p>
            <a:fld id="{788AECFA-C89D-47DC-9B2B-D597BF80610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1"/>
          </p:nvPr>
        </p:nvSpPr>
        <p:spPr>
          <a:xfrm>
            <a:off x="4660233" y="944628"/>
            <a:ext cx="4130842" cy="4963518"/>
          </a:xfrm>
        </p:spPr>
        <p:txBody>
          <a:bodyPr>
            <a:normAutofit/>
          </a:bodyPr>
          <a:lstStyle>
            <a:lvl1pPr marL="344488" indent="-344488">
              <a:buClr>
                <a:schemeClr val="bg2"/>
              </a:buClr>
              <a:buSzPct val="80000"/>
              <a:buFont typeface="Wingdings" panose="05000000000000000000" pitchFamily="2" charset="2"/>
              <a:buChar char="n"/>
              <a:defRPr sz="2600">
                <a:latin typeface="+mn-lt"/>
              </a:defRPr>
            </a:lvl1pPr>
            <a:lvl2pPr marL="690563" indent="-346075">
              <a:buFont typeface="Tahoma" panose="020B0604030504040204" pitchFamily="34" charset="0"/>
              <a:buChar char="–"/>
              <a:defRPr sz="2400">
                <a:latin typeface="+mn-lt"/>
              </a:defRPr>
            </a:lvl2pPr>
            <a:lvl3pPr marL="969963" indent="-279400"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1258888" indent="-288925">
              <a:buFont typeface="Tahoma" panose="020B0604030504040204" pitchFamily="34" charset="0"/>
              <a:buChar char="–"/>
              <a:defRPr sz="1800">
                <a:latin typeface="+mn-lt"/>
              </a:defRPr>
            </a:lvl4pPr>
            <a:lvl5pPr marL="1484313" indent="-225425">
              <a:buFont typeface="Arial" panose="020B0604020202020204" pitchFamily="34" charset="0"/>
              <a:buChar char="•"/>
              <a:defRPr sz="1600"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880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1950" y="944629"/>
            <a:ext cx="4210051" cy="496404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944629"/>
            <a:ext cx="4113213" cy="496404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950" y="136027"/>
            <a:ext cx="8782050" cy="7934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949" y="937071"/>
            <a:ext cx="8416925" cy="4971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0" y="6284515"/>
            <a:ext cx="457200" cy="365125"/>
          </a:xfrm>
          <a:prstGeom prst="rect">
            <a:avLst/>
          </a:prstGeom>
        </p:spPr>
        <p:txBody>
          <a:bodyPr vert="horz" lIns="76179" tIns="38089" rIns="76179" bIns="38089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788AECFA-C89D-47DC-9B2B-D597BF80610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3" name="Straight Connector 72"/>
          <p:cNvCxnSpPr/>
          <p:nvPr/>
        </p:nvCxnSpPr>
        <p:spPr>
          <a:xfrm flipH="1">
            <a:off x="457200" y="6346567"/>
            <a:ext cx="3373941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5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15070" y="6193692"/>
            <a:ext cx="1760415" cy="4060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0"/>
          <p:cNvSpPr txBox="1"/>
          <p:nvPr userDrawn="1"/>
        </p:nvSpPr>
        <p:spPr>
          <a:xfrm>
            <a:off x="377992" y="6331996"/>
            <a:ext cx="13030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kern="1000" spc="0" baseline="0" dirty="0" smtClean="0">
                <a:solidFill>
                  <a:schemeClr val="bg2"/>
                </a:solidFill>
                <a:latin typeface="Arial Narrow" panose="020B0606020202030204" pitchFamily="34" charset="0"/>
              </a:rPr>
              <a:t>North America Land</a:t>
            </a:r>
            <a:endParaRPr lang="en-US" sz="1200" kern="1000" spc="0" baseline="0" dirty="0">
              <a:solidFill>
                <a:schemeClr val="bg2"/>
              </a:solidFill>
              <a:latin typeface="Arial Narrow" panose="020B0606020202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  <p:sldLayoutId id="2147483660" r:id="rId4"/>
    <p:sldLayoutId id="2147483657" r:id="rId5"/>
    <p:sldLayoutId id="2147483658" r:id="rId6"/>
    <p:sldLayoutId id="2147483659" r:id="rId7"/>
    <p:sldLayoutId id="2147483652" r:id="rId8"/>
    <p:sldLayoutId id="2147483654" r:id="rId9"/>
    <p:sldLayoutId id="2147483655" r:id="rId10"/>
  </p:sldLayoutIdLst>
  <p:hf hdr="0" ftr="0" dt="0"/>
  <p:txStyles>
    <p:titleStyle>
      <a:lvl1pPr algn="l" defTabSz="1088212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088212" rtl="0" eaLnBrk="1" latinLnBrk="0" hangingPunct="1">
        <a:spcBef>
          <a:spcPts val="1000"/>
        </a:spcBef>
        <a:buFont typeface="Arial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387506" indent="-386184" algn="l" defTabSz="1088212" rtl="0" eaLnBrk="1" latinLnBrk="0" hangingPunct="1">
        <a:spcBef>
          <a:spcPts val="800"/>
        </a:spcBef>
        <a:buClr>
          <a:schemeClr val="bg2"/>
        </a:buClr>
        <a:buSzPct val="80000"/>
        <a:buFont typeface="Wingdings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671853" indent="-267154" algn="l" defTabSz="1088212" rtl="0" eaLnBrk="1" latinLnBrk="0" hangingPunct="1">
        <a:spcBef>
          <a:spcPts val="600"/>
        </a:spcBef>
        <a:buClr>
          <a:schemeClr val="bg2"/>
        </a:buClr>
        <a:buFont typeface="Arial Narrow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954878" indent="-284348" algn="l" defTabSz="1088212" rtl="0" eaLnBrk="1" latinLnBrk="0" hangingPunct="1">
        <a:spcBef>
          <a:spcPts val="400"/>
        </a:spcBef>
        <a:buClr>
          <a:schemeClr val="bg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39226" indent="-284348" algn="l" defTabSz="1088212" rtl="0" eaLnBrk="1" latinLnBrk="0" hangingPunct="1">
        <a:spcBef>
          <a:spcPts val="200"/>
        </a:spcBef>
        <a:buClr>
          <a:schemeClr val="bg2"/>
        </a:buClr>
        <a:buFont typeface="Arial Narrow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992584" indent="-272053" algn="l" defTabSz="108821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6689" indent="-272053" algn="l" defTabSz="108821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0796" indent="-272053" algn="l" defTabSz="108821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4902" indent="-272053" algn="l" defTabSz="108821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212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06" algn="l" defTabSz="1088212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212" algn="l" defTabSz="1088212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319" algn="l" defTabSz="1088212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425" algn="l" defTabSz="1088212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531" algn="l" defTabSz="1088212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64636" algn="l" defTabSz="1088212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08742" algn="l" defTabSz="1088212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52849" algn="l" defTabSz="1088212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SLB Internship and Project	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Ventura Rivera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96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Field Inventory Calculator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9" name="ScreenCapture_7-25-2017 4.59.29 PM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950" y="1154113"/>
            <a:ext cx="8416925" cy="4535487"/>
          </a:xfrm>
        </p:spPr>
      </p:pic>
    </p:spTree>
    <p:extLst>
      <p:ext uri="{BB962C8B-B14F-4D97-AF65-F5344CB8AC3E}">
        <p14:creationId xmlns:p14="http://schemas.microsoft.com/office/powerpoint/2010/main" val="4157689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Explosives Count</a:t>
            </a:r>
            <a:endParaRPr lang="en-US" dirty="0"/>
          </a:p>
        </p:txBody>
      </p:sp>
      <p:pic>
        <p:nvPicPr>
          <p:cNvPr id="5" name="ScreenCapture_7-25-2017 5.22.01 PM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950" y="1154113"/>
            <a:ext cx="8416925" cy="453548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684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for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Database driven web application</a:t>
            </a:r>
          </a:p>
          <a:p>
            <a:pPr lvl="1"/>
            <a:r>
              <a:rPr lang="en-US" sz="2000" dirty="0" smtClean="0"/>
              <a:t>Authorized access (safe)</a:t>
            </a:r>
          </a:p>
          <a:p>
            <a:pPr lvl="1"/>
            <a:r>
              <a:rPr lang="en-US" sz="2000" dirty="0" smtClean="0"/>
              <a:t>Centralized access: from phone, laptop, tablet</a:t>
            </a:r>
          </a:p>
          <a:p>
            <a:pPr lvl="1"/>
            <a:r>
              <a:rPr lang="en-US" sz="2000" dirty="0" smtClean="0"/>
              <a:t>Many more options!</a:t>
            </a:r>
          </a:p>
          <a:p>
            <a:r>
              <a:rPr lang="en-US" dirty="0" smtClean="0"/>
              <a:t>Phone App</a:t>
            </a:r>
          </a:p>
          <a:p>
            <a:r>
              <a:rPr lang="en-US" dirty="0" smtClean="0"/>
              <a:t>Business Intelligence Apps</a:t>
            </a:r>
          </a:p>
          <a:p>
            <a:r>
              <a:rPr lang="en-US" dirty="0" smtClean="0"/>
              <a:t>Other Reports</a:t>
            </a:r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9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Great internship experience!</a:t>
            </a:r>
          </a:p>
          <a:p>
            <a:endParaRPr lang="en-US" dirty="0" smtClean="0"/>
          </a:p>
          <a:p>
            <a:r>
              <a:rPr lang="en-US" dirty="0" smtClean="0"/>
              <a:t>Learned and participated a lot in field</a:t>
            </a:r>
          </a:p>
          <a:p>
            <a:endParaRPr lang="en-US" dirty="0" smtClean="0"/>
          </a:p>
          <a:p>
            <a:r>
              <a:rPr lang="en-US" dirty="0" smtClean="0"/>
              <a:t>Developed inventory management system</a:t>
            </a:r>
          </a:p>
          <a:p>
            <a:pPr lvl="1"/>
            <a:r>
              <a:rPr lang="en-US" sz="2000" dirty="0" smtClean="0"/>
              <a:t>User friendly</a:t>
            </a:r>
          </a:p>
          <a:p>
            <a:pPr lvl="1"/>
            <a:r>
              <a:rPr lang="en-US" sz="2000" dirty="0" smtClean="0"/>
              <a:t>Tracks and compares spending and supply consumption between trucks</a:t>
            </a:r>
          </a:p>
          <a:p>
            <a:pPr lvl="1"/>
            <a:r>
              <a:rPr lang="en-US" sz="2000" dirty="0" smtClean="0"/>
              <a:t>Forecasts supplies needed and estimates cost</a:t>
            </a:r>
          </a:p>
          <a:p>
            <a:pPr lvl="1"/>
            <a:r>
              <a:rPr lang="en-US" sz="2000" dirty="0" smtClean="0"/>
              <a:t>Has significant potential to grow/improve as an application</a:t>
            </a:r>
          </a:p>
          <a:p>
            <a:pPr lvl="1"/>
            <a:endParaRPr lang="en-US" sz="2000" dirty="0" smtClean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4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UC Berkeley Undergrad</a:t>
            </a:r>
            <a:endParaRPr lang="en-US" dirty="0"/>
          </a:p>
          <a:p>
            <a:r>
              <a:rPr lang="en-US" dirty="0" smtClean="0"/>
              <a:t>B.S. Chemical Engineering (Fall 2017)</a:t>
            </a:r>
            <a:endParaRPr lang="en-US" dirty="0"/>
          </a:p>
          <a:p>
            <a:r>
              <a:rPr lang="en-US" dirty="0" smtClean="0"/>
              <a:t>Hobbies:</a:t>
            </a:r>
          </a:p>
          <a:p>
            <a:pPr lvl="1"/>
            <a:r>
              <a:rPr lang="en-US" sz="2000" dirty="0" smtClean="0"/>
              <a:t>Exercise</a:t>
            </a:r>
          </a:p>
          <a:p>
            <a:pPr lvl="1"/>
            <a:r>
              <a:rPr lang="en-US" sz="2000" dirty="0" smtClean="0"/>
              <a:t>Food</a:t>
            </a:r>
          </a:p>
          <a:p>
            <a:pPr lvl="1"/>
            <a:r>
              <a:rPr lang="en-US" sz="2000" dirty="0" smtClean="0"/>
              <a:t>Exploring Outdoors and new places</a:t>
            </a:r>
          </a:p>
          <a:p>
            <a:pPr lvl="1"/>
            <a:r>
              <a:rPr lang="en-US" sz="2000" dirty="0" smtClean="0"/>
              <a:t>Programming</a:t>
            </a:r>
          </a:p>
          <a:p>
            <a:pPr lvl="1"/>
            <a:r>
              <a:rPr lang="en-US" sz="2000" dirty="0" smtClean="0"/>
              <a:t>Learning new skills and theories</a:t>
            </a:r>
          </a:p>
          <a:p>
            <a:r>
              <a:rPr lang="en-US" dirty="0" smtClean="0"/>
              <a:t>Career Goals</a:t>
            </a:r>
          </a:p>
          <a:p>
            <a:pPr lvl="1"/>
            <a:r>
              <a:rPr lang="en-US" sz="2000" dirty="0" smtClean="0"/>
              <a:t>Influence the world for the better with my work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59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District organization: Unconventional Completions – PDP segment</a:t>
            </a:r>
          </a:p>
          <a:p>
            <a:pPr lvl="1"/>
            <a:endParaRPr lang="en-US" sz="2000" dirty="0"/>
          </a:p>
          <a:p>
            <a:r>
              <a:rPr lang="en-US" dirty="0" smtClean="0"/>
              <a:t>Basin: South Texas - Pleasanton</a:t>
            </a:r>
          </a:p>
          <a:p>
            <a:pPr lvl="1"/>
            <a:endParaRPr lang="en-US" sz="2000" dirty="0"/>
          </a:p>
          <a:p>
            <a:r>
              <a:rPr lang="en-US" dirty="0" smtClean="0"/>
              <a:t>Clients: Pioneer, US Energy, </a:t>
            </a:r>
            <a:r>
              <a:rPr lang="en-US" dirty="0" err="1" smtClean="0"/>
              <a:t>Encana</a:t>
            </a:r>
            <a:r>
              <a:rPr lang="en-US" dirty="0" smtClean="0"/>
              <a:t>, Texas American Resources Co. (TARC)</a:t>
            </a:r>
          </a:p>
          <a:p>
            <a:pPr lvl="1"/>
            <a:endParaRPr lang="en-US" sz="2000" dirty="0"/>
          </a:p>
          <a:p>
            <a:r>
              <a:rPr lang="en-US" dirty="0" smtClean="0"/>
              <a:t>Main Services: Plug and Perforation (PDP)</a:t>
            </a:r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75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Internship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 of summer</a:t>
            </a:r>
          </a:p>
          <a:p>
            <a:pPr lvl="1"/>
            <a:r>
              <a:rPr lang="en-US" sz="2000" dirty="0" smtClean="0"/>
              <a:t>Learned about/participated in gun production at shop</a:t>
            </a:r>
          </a:p>
          <a:p>
            <a:pPr lvl="1"/>
            <a:r>
              <a:rPr lang="en-US" sz="2000" dirty="0" smtClean="0"/>
              <a:t>Spent three weeks in field</a:t>
            </a:r>
          </a:p>
          <a:p>
            <a:pPr lvl="1"/>
            <a:r>
              <a:rPr lang="en-US" sz="2000" dirty="0" smtClean="0"/>
              <a:t>Worked on project</a:t>
            </a:r>
            <a:endParaRPr lang="en-US" sz="2000" dirty="0"/>
          </a:p>
          <a:p>
            <a:r>
              <a:rPr lang="en-US" dirty="0" smtClean="0"/>
              <a:t>One job with Manti </a:t>
            </a:r>
            <a:r>
              <a:rPr lang="en-US" dirty="0" err="1" smtClean="0"/>
              <a:t>Tarka</a:t>
            </a:r>
            <a:endParaRPr lang="en-US" dirty="0" smtClean="0"/>
          </a:p>
          <a:p>
            <a:pPr lvl="1"/>
            <a:r>
              <a:rPr lang="en-US" sz="2000" dirty="0" smtClean="0"/>
              <a:t>Pecos, TX</a:t>
            </a:r>
          </a:p>
          <a:p>
            <a:pPr lvl="1"/>
            <a:r>
              <a:rPr lang="en-US" sz="2000" dirty="0" smtClean="0"/>
              <a:t>58 stages</a:t>
            </a:r>
            <a:endParaRPr lang="en-US" sz="2000" dirty="0"/>
          </a:p>
          <a:p>
            <a:r>
              <a:rPr lang="en-US" dirty="0" smtClean="0"/>
              <a:t>Learned how to rebuild tools and toured truck</a:t>
            </a:r>
            <a:endParaRPr lang="en-US" dirty="0"/>
          </a:p>
          <a:p>
            <a:r>
              <a:rPr lang="en-US" dirty="0" smtClean="0"/>
              <a:t>Enjoyed “busy” 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4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and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High volume, low cost supplies</a:t>
            </a:r>
          </a:p>
          <a:p>
            <a:pPr lvl="1"/>
            <a:r>
              <a:rPr lang="en-US" sz="2000" dirty="0" smtClean="0"/>
              <a:t>Impact gloves, latex gloves, safety glasses, </a:t>
            </a:r>
            <a:r>
              <a:rPr lang="en-US" sz="2000" dirty="0" err="1" smtClean="0"/>
              <a:t>o-rings</a:t>
            </a:r>
            <a:r>
              <a:rPr lang="en-US" sz="2000" dirty="0" smtClean="0"/>
              <a:t>, WD-40, setting tool oil, scotch locks, etc.</a:t>
            </a:r>
          </a:p>
          <a:p>
            <a:pPr lvl="1"/>
            <a:r>
              <a:rPr lang="en-US" sz="2000" dirty="0" smtClean="0"/>
              <a:t>Problem: Difficult to track</a:t>
            </a:r>
          </a:p>
          <a:p>
            <a:pPr lvl="1"/>
            <a:r>
              <a:rPr lang="en-US" sz="2000" dirty="0" smtClean="0"/>
              <a:t>Problem: Purchases accumulate: untracked spending</a:t>
            </a:r>
          </a:p>
          <a:p>
            <a:r>
              <a:rPr lang="en-US" dirty="0"/>
              <a:t>S</a:t>
            </a:r>
            <a:r>
              <a:rPr lang="en-US" dirty="0" smtClean="0"/>
              <a:t>upplies get low in Field</a:t>
            </a:r>
          </a:p>
          <a:p>
            <a:pPr lvl="1"/>
            <a:r>
              <a:rPr lang="en-US" sz="2000" dirty="0" smtClean="0"/>
              <a:t>Hotshot</a:t>
            </a:r>
          </a:p>
          <a:p>
            <a:pPr lvl="1"/>
            <a:r>
              <a:rPr lang="en-US" sz="2000" dirty="0" smtClean="0"/>
              <a:t>Problem: Getting hotshot wastes time and effort</a:t>
            </a:r>
            <a:endParaRPr lang="en-US" dirty="0"/>
          </a:p>
          <a:p>
            <a:r>
              <a:rPr lang="en-US" dirty="0" smtClean="0"/>
              <a:t>Objective</a:t>
            </a:r>
          </a:p>
          <a:p>
            <a:pPr lvl="1"/>
            <a:r>
              <a:rPr lang="en-US" sz="2000" dirty="0" smtClean="0"/>
              <a:t>Develop inventory management system tracking spending on supplies and trucks</a:t>
            </a:r>
          </a:p>
          <a:p>
            <a:pPr lvl="1"/>
            <a:r>
              <a:rPr lang="en-US" sz="2000" dirty="0" smtClean="0"/>
              <a:t>Emphasis: Efficient, user-friendly, ability to always improve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9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 and Strategy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Writing a program</a:t>
            </a:r>
          </a:p>
          <a:p>
            <a:pPr lvl="1"/>
            <a:r>
              <a:rPr lang="en-US" sz="2000" dirty="0" smtClean="0"/>
              <a:t>Efficient: Complete many tasks with user-simple command</a:t>
            </a:r>
          </a:p>
          <a:p>
            <a:pPr lvl="1"/>
            <a:r>
              <a:rPr lang="en-US" sz="2000" dirty="0" smtClean="0"/>
              <a:t>User-friendly: Coding represented by graphical user interface with helpful features</a:t>
            </a:r>
          </a:p>
          <a:p>
            <a:pPr lvl="1"/>
            <a:r>
              <a:rPr lang="en-US" sz="2000" dirty="0" smtClean="0"/>
              <a:t>Ability to improve: Programs can always be updated with more/updated features</a:t>
            </a:r>
          </a:p>
          <a:p>
            <a:r>
              <a:rPr lang="en-US" dirty="0" smtClean="0"/>
              <a:t>VBA</a:t>
            </a:r>
          </a:p>
          <a:p>
            <a:pPr lvl="1"/>
            <a:r>
              <a:rPr lang="en-US" sz="2000" dirty="0" smtClean="0"/>
              <a:t>Ability to use data input on spreadsheet: database application</a:t>
            </a:r>
          </a:p>
          <a:p>
            <a:r>
              <a:rPr lang="en-US" dirty="0" smtClean="0"/>
              <a:t>Application scheme</a:t>
            </a:r>
          </a:p>
          <a:p>
            <a:pPr lvl="1"/>
            <a:r>
              <a:rPr lang="en-US" sz="2000" dirty="0" smtClean="0"/>
              <a:t>Display for various trucks</a:t>
            </a:r>
          </a:p>
          <a:p>
            <a:pPr lvl="1"/>
            <a:r>
              <a:rPr lang="en-US" sz="2000" dirty="0" smtClean="0"/>
              <a:t>Spending/Item plot outputs for trucks of interest at requested date interval</a:t>
            </a:r>
          </a:p>
          <a:p>
            <a:pPr lvl="1"/>
            <a:r>
              <a:rPr lang="en-US" sz="2000" dirty="0" smtClean="0"/>
              <a:t>Field item calculator (for item qty. and amount)</a:t>
            </a:r>
          </a:p>
          <a:p>
            <a:pPr lvl="1"/>
            <a:r>
              <a:rPr lang="en-US" sz="2000" dirty="0" smtClean="0"/>
              <a:t>Explosives field count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Excel Sheet Database</a:t>
            </a:r>
            <a:endParaRPr lang="en-US" dirty="0"/>
          </a:p>
        </p:txBody>
      </p:sp>
      <p:pic>
        <p:nvPicPr>
          <p:cNvPr id="5" name="excel sheet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950" y="1173163"/>
            <a:ext cx="8416925" cy="449738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474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Truck Inventory History Display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9" name="display listbox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950" y="1154113"/>
            <a:ext cx="8416925" cy="4535487"/>
          </a:xfrm>
        </p:spPr>
      </p:pic>
    </p:spTree>
    <p:extLst>
      <p:ext uri="{BB962C8B-B14F-4D97-AF65-F5344CB8AC3E}">
        <p14:creationId xmlns:p14="http://schemas.microsoft.com/office/powerpoint/2010/main" val="3190602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Spending/Items Plots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8AECFA-C89D-47DC-9B2B-D597BF806100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1" name="plots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950" y="1154113"/>
            <a:ext cx="8416925" cy="4535487"/>
          </a:xfrm>
        </p:spPr>
      </p:pic>
    </p:spTree>
    <p:extLst>
      <p:ext uri="{BB962C8B-B14F-4D97-AF65-F5344CB8AC3E}">
        <p14:creationId xmlns:p14="http://schemas.microsoft.com/office/powerpoint/2010/main" val="1635945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SLB drivers">
      <a:dk1>
        <a:sysClr val="windowText" lastClr="000000"/>
      </a:dk1>
      <a:lt1>
        <a:sysClr val="window" lastClr="FFFFFF"/>
      </a:lt1>
      <a:dk2>
        <a:srgbClr val="004483"/>
      </a:dk2>
      <a:lt2>
        <a:srgbClr val="939598"/>
      </a:lt2>
      <a:accent1>
        <a:srgbClr val="008FD5"/>
      </a:accent1>
      <a:accent2>
        <a:srgbClr val="FCB316"/>
      </a:accent2>
      <a:accent3>
        <a:srgbClr val="8DC63F"/>
      </a:accent3>
      <a:accent4>
        <a:srgbClr val="8177B7"/>
      </a:accent4>
      <a:accent5>
        <a:srgbClr val="F6871F"/>
      </a:accent5>
      <a:accent6>
        <a:srgbClr val="B5121B"/>
      </a:accent6>
      <a:hlink>
        <a:srgbClr val="008FD5"/>
      </a:hlink>
      <a:folHlink>
        <a:srgbClr val="939598"/>
      </a:folHlink>
    </a:clrScheme>
    <a:fontScheme name="Newfield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item1.xml><?xml version="1.0" encoding="utf-8"?>
<XMLData TextToDisplay="%EMAILADDRESS%">larsonleach1@slb.com</XMLData>
</file>

<file path=customXml/item2.xml><?xml version="1.0" encoding="utf-8"?>
<XMLData TextToDisplay="%HOSTNAME%">SLB-49Y5Q12.DIR.slb.com</XMLData>
</file>

<file path=customXml/item3.xml><?xml version="1.0" encoding="utf-8"?>
<XMLData TextToDisplay="RightsWATCHMark">8|SCHLUMBERGER-EXT-Public|{00000000-0000-0000-0000-000000000000}</XMLData>
</file>

<file path=customXml/item4.xml><?xml version="1.0" encoding="utf-8"?>
<XMLData TextToDisplay="%USERNAME%">larsonleach1</XMLData>
</file>

<file path=customXml/item5.xml><?xml version="1.0" encoding="utf-8"?>
<XMLData TextToDisplay="%EMAILADDRESS%"/>
</file>

<file path=customXml/item6.xml><?xml version="1.0" encoding="utf-8"?>
<XMLData TextToDisplay="%CLASSIFICATIONDATETIME%">18:46 07/08/2015</XMLData>
</file>

<file path=customXml/item7.xml><?xml version="1.0" encoding="utf-8"?>
<XMLData TextToDisplay="%DOCUMENTGUID%">{00000000-0000-0000-0000-000000000000}</XMLData>
</file>

<file path=customXml/itemProps1.xml><?xml version="1.0" encoding="utf-8"?>
<ds:datastoreItem xmlns:ds="http://schemas.openxmlformats.org/officeDocument/2006/customXml" ds:itemID="{CCED470B-C202-47E7-BF8B-FE8D15D1862E}">
  <ds:schemaRefs/>
</ds:datastoreItem>
</file>

<file path=customXml/itemProps2.xml><?xml version="1.0" encoding="utf-8"?>
<ds:datastoreItem xmlns:ds="http://schemas.openxmlformats.org/officeDocument/2006/customXml" ds:itemID="{38AEDC7F-A4FE-4065-96F2-95EB27264CB8}">
  <ds:schemaRefs/>
</ds:datastoreItem>
</file>

<file path=customXml/itemProps3.xml><?xml version="1.0" encoding="utf-8"?>
<ds:datastoreItem xmlns:ds="http://schemas.openxmlformats.org/officeDocument/2006/customXml" ds:itemID="{AF9C5330-FBD5-4889-9AF0-67F2C6290934}">
  <ds:schemaRefs/>
</ds:datastoreItem>
</file>

<file path=customXml/itemProps4.xml><?xml version="1.0" encoding="utf-8"?>
<ds:datastoreItem xmlns:ds="http://schemas.openxmlformats.org/officeDocument/2006/customXml" ds:itemID="{D3EDF2DD-BABA-460C-80AF-EDF7CCF5C235}">
  <ds:schemaRefs/>
</ds:datastoreItem>
</file>

<file path=customXml/itemProps5.xml><?xml version="1.0" encoding="utf-8"?>
<ds:datastoreItem xmlns:ds="http://schemas.openxmlformats.org/officeDocument/2006/customXml" ds:itemID="{701840E6-1B62-4A09-B57B-05B8B22CDCEB}">
  <ds:schemaRefs/>
</ds:datastoreItem>
</file>

<file path=customXml/itemProps6.xml><?xml version="1.0" encoding="utf-8"?>
<ds:datastoreItem xmlns:ds="http://schemas.openxmlformats.org/officeDocument/2006/customXml" ds:itemID="{F2E4F198-4FF5-4D02-839D-70356575AC9A}">
  <ds:schemaRefs/>
</ds:datastoreItem>
</file>

<file path=customXml/itemProps7.xml><?xml version="1.0" encoding="utf-8"?>
<ds:datastoreItem xmlns:ds="http://schemas.openxmlformats.org/officeDocument/2006/customXml" ds:itemID="{78B8E687-FB1F-494F-B0F7-B84C959E1A05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2808</TotalTime>
  <Words>386</Words>
  <Application>Microsoft Office PowerPoint</Application>
  <PresentationFormat>On-screen Show (4:3)</PresentationFormat>
  <Paragraphs>90</Paragraphs>
  <Slides>13</Slides>
  <Notes>0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SLB Internship and Project </vt:lpstr>
      <vt:lpstr>Self Introduction</vt:lpstr>
      <vt:lpstr>Business Overview</vt:lpstr>
      <vt:lpstr>Internship Overview</vt:lpstr>
      <vt:lpstr>Project and Objective</vt:lpstr>
      <vt:lpstr>Approach and Strategy</vt:lpstr>
      <vt:lpstr>Excel Sheet Database</vt:lpstr>
      <vt:lpstr>Truck Inventory History Display</vt:lpstr>
      <vt:lpstr>Spending/Items Plots</vt:lpstr>
      <vt:lpstr>Field Inventory Calculator</vt:lpstr>
      <vt:lpstr>Explosives Count</vt:lpstr>
      <vt:lpstr>Future for Application</vt:lpstr>
      <vt:lpstr>Conclusion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Lynn</dc:creator>
  <cp:lastModifiedBy>ventura rivera</cp:lastModifiedBy>
  <cp:revision>149</cp:revision>
  <cp:lastPrinted>2015-09-17T14:51:54Z</cp:lastPrinted>
  <dcterms:created xsi:type="dcterms:W3CDTF">2011-02-23T17:59:27Z</dcterms:created>
  <dcterms:modified xsi:type="dcterms:W3CDTF">2017-07-26T20:16:47Z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RightsWATCHMark">
    <vt:lpwstr>8|SCHLUMBERGER-EXT-Public|{00000000-0000-0000-0000-000000000000}</vt:lpwstr>
  </property>
</Properties>
</file>

<file path=docProps/thumbnail.jpeg>
</file>